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4"/>
  </p:sldMasterIdLst>
  <p:notesMasterIdLst>
    <p:notesMasterId r:id="rId8"/>
  </p:notesMasterIdLst>
  <p:sldIdLst>
    <p:sldId id="3315" r:id="rId5"/>
    <p:sldId id="3318" r:id="rId6"/>
    <p:sldId id="3314" r:id="rId7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2" pos="958" userDrawn="1">
          <p15:clr>
            <a:srgbClr val="A4A3A4"/>
          </p15:clr>
        </p15:guide>
        <p15:guide id="53" orient="horz" pos="480" userDrawn="1">
          <p15:clr>
            <a:srgbClr val="A4A3A4"/>
          </p15:clr>
        </p15:guide>
        <p15:guide id="54" pos="14398" userDrawn="1">
          <p15:clr>
            <a:srgbClr val="A4A3A4"/>
          </p15:clr>
        </p15:guide>
        <p15:guide id="55" orient="horz" pos="8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178B3"/>
    <a:srgbClr val="2CB3EB"/>
    <a:srgbClr val="FC0D1B"/>
    <a:srgbClr val="FA7B87"/>
    <a:srgbClr val="FB4756"/>
    <a:srgbClr val="CA252D"/>
    <a:srgbClr val="FA4069"/>
    <a:srgbClr val="F63D93"/>
    <a:srgbClr val="6CB5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969" autoAdjust="0"/>
    <p:restoredTop sz="95439" autoAdjust="0"/>
  </p:normalViewPr>
  <p:slideViewPr>
    <p:cSldViewPr snapToGrid="0" snapToObjects="1">
      <p:cViewPr varScale="1">
        <p:scale>
          <a:sx n="82" d="100"/>
          <a:sy n="82" d="100"/>
        </p:scale>
        <p:origin x="224" y="184"/>
      </p:cViewPr>
      <p:guideLst>
        <p:guide pos="958"/>
        <p:guide orient="horz" pos="480"/>
        <p:guide pos="14398"/>
        <p:guide orient="horz" pos="816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8/2/21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1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8700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AFA0A0-434E-E340-A675-5E45B45DDFED}"/>
              </a:ext>
            </a:extLst>
          </p:cNvPr>
          <p:cNvSpPr txBox="1"/>
          <p:nvPr userDrawn="1"/>
        </p:nvSpPr>
        <p:spPr>
          <a:xfrm>
            <a:off x="1434560" y="12531307"/>
            <a:ext cx="776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fld id="{C2130A1F-96FE-9345-9E91-FD9BE4197128}" type="slidenum">
              <a:rPr lang="en-US" sz="3200" b="0" i="0" spc="300" smtClean="0">
                <a:solidFill>
                  <a:schemeClr val="bg1">
                    <a:lumMod val="50000"/>
                  </a:schemeClr>
                </a:solidFill>
                <a:latin typeface="Open Sans Light" panose="020B0306030504020204" pitchFamily="34" charset="0"/>
              </a:rPr>
              <a:pPr algn="l"/>
              <a:t>‹#›</a:t>
            </a:fld>
            <a:endParaRPr lang="en-US" sz="3200" b="0" i="0" spc="300" dirty="0">
              <a:solidFill>
                <a:schemeClr val="bg1">
                  <a:lumMod val="50000"/>
                </a:schemeClr>
              </a:solidFill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05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b="1" i="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06C38E2-75E9-674F-868C-661525DFCB8C}"/>
              </a:ext>
            </a:extLst>
          </p:cNvPr>
          <p:cNvSpPr/>
          <p:nvPr/>
        </p:nvSpPr>
        <p:spPr>
          <a:xfrm>
            <a:off x="7993479" y="8041668"/>
            <a:ext cx="5453933" cy="49355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4" name="Freeform: Shape 51">
            <a:extLst>
              <a:ext uri="{FF2B5EF4-FFF2-40B4-BE49-F238E27FC236}">
                <a16:creationId xmlns:a16="http://schemas.microsoft.com/office/drawing/2014/main" id="{BB0FFE5D-92D3-564D-93D5-C2AD3FE48DB0}"/>
              </a:ext>
            </a:extLst>
          </p:cNvPr>
          <p:cNvSpPr/>
          <p:nvPr/>
        </p:nvSpPr>
        <p:spPr>
          <a:xfrm>
            <a:off x="7650285" y="5897293"/>
            <a:ext cx="6087554" cy="7300196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5" name="Freeform: Shape 52">
            <a:extLst>
              <a:ext uri="{FF2B5EF4-FFF2-40B4-BE49-F238E27FC236}">
                <a16:creationId xmlns:a16="http://schemas.microsoft.com/office/drawing/2014/main" id="{BA12FE9C-B5B7-0A46-BD32-2A45ECA6E228}"/>
              </a:ext>
            </a:extLst>
          </p:cNvPr>
          <p:cNvSpPr/>
          <p:nvPr/>
        </p:nvSpPr>
        <p:spPr>
          <a:xfrm>
            <a:off x="7775302" y="6113531"/>
            <a:ext cx="5838021" cy="6747216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554392-3778-2941-9BDD-131BD93910E6}"/>
              </a:ext>
            </a:extLst>
          </p:cNvPr>
          <p:cNvCxnSpPr/>
          <p:nvPr/>
        </p:nvCxnSpPr>
        <p:spPr>
          <a:xfrm flipH="1" flipV="1">
            <a:off x="8898161" y="5714880"/>
            <a:ext cx="1522519" cy="1269257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F06C97-7DFA-A743-AEA2-C9BB5F6E2CA3}"/>
              </a:ext>
            </a:extLst>
          </p:cNvPr>
          <p:cNvCxnSpPr/>
          <p:nvPr/>
        </p:nvCxnSpPr>
        <p:spPr>
          <a:xfrm flipH="1">
            <a:off x="5869424" y="5718084"/>
            <a:ext cx="3043242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lock Arc 10">
            <a:extLst>
              <a:ext uri="{FF2B5EF4-FFF2-40B4-BE49-F238E27FC236}">
                <a16:creationId xmlns:a16="http://schemas.microsoft.com/office/drawing/2014/main" id="{F29DDAE5-C371-B345-93A6-8D1166940BBC}"/>
              </a:ext>
            </a:extLst>
          </p:cNvPr>
          <p:cNvSpPr/>
          <p:nvPr/>
        </p:nvSpPr>
        <p:spPr>
          <a:xfrm flipH="1">
            <a:off x="3779324" y="4597861"/>
            <a:ext cx="2234038" cy="2234038"/>
          </a:xfrm>
          <a:prstGeom prst="blockArc">
            <a:avLst>
              <a:gd name="adj1" fmla="val 21138547"/>
              <a:gd name="adj2" fmla="val 18688783"/>
              <a:gd name="adj3" fmla="val 1662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920E24-936D-FD44-AF2F-35AF22F99042}"/>
              </a:ext>
            </a:extLst>
          </p:cNvPr>
          <p:cNvSpPr/>
          <p:nvPr/>
        </p:nvSpPr>
        <p:spPr>
          <a:xfrm>
            <a:off x="13319377" y="7496942"/>
            <a:ext cx="3916316" cy="31893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4" name="Freeform: Shape 41">
            <a:extLst>
              <a:ext uri="{FF2B5EF4-FFF2-40B4-BE49-F238E27FC236}">
                <a16:creationId xmlns:a16="http://schemas.microsoft.com/office/drawing/2014/main" id="{ED1063BD-AE21-5B4A-937B-D69704DC3233}"/>
              </a:ext>
            </a:extLst>
          </p:cNvPr>
          <p:cNvSpPr/>
          <p:nvPr/>
        </p:nvSpPr>
        <p:spPr>
          <a:xfrm>
            <a:off x="13073903" y="5557343"/>
            <a:ext cx="4371301" cy="5242067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5" name="Freeform: Shape 42">
            <a:extLst>
              <a:ext uri="{FF2B5EF4-FFF2-40B4-BE49-F238E27FC236}">
                <a16:creationId xmlns:a16="http://schemas.microsoft.com/office/drawing/2014/main" id="{272CF985-0DFD-6F46-876E-794F29508DE4}"/>
              </a:ext>
            </a:extLst>
          </p:cNvPr>
          <p:cNvSpPr/>
          <p:nvPr/>
        </p:nvSpPr>
        <p:spPr>
          <a:xfrm>
            <a:off x="13163674" y="5712617"/>
            <a:ext cx="4192118" cy="4844988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0605A5A-CAF5-E349-8D7E-447AB4093DE3}"/>
              </a:ext>
            </a:extLst>
          </p:cNvPr>
          <p:cNvCxnSpPr/>
          <p:nvPr/>
        </p:nvCxnSpPr>
        <p:spPr>
          <a:xfrm flipV="1">
            <a:off x="15374763" y="4443370"/>
            <a:ext cx="964902" cy="28853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0DB2E9F-2662-9C40-9004-924EF7715B8A}"/>
              </a:ext>
            </a:extLst>
          </p:cNvPr>
          <p:cNvCxnSpPr/>
          <p:nvPr/>
        </p:nvCxnSpPr>
        <p:spPr>
          <a:xfrm>
            <a:off x="16330473" y="4450653"/>
            <a:ext cx="1928665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Block Arc 19">
            <a:extLst>
              <a:ext uri="{FF2B5EF4-FFF2-40B4-BE49-F238E27FC236}">
                <a16:creationId xmlns:a16="http://schemas.microsoft.com/office/drawing/2014/main" id="{4CBB4CD9-017B-CB44-990E-E566A3D019D9}"/>
              </a:ext>
            </a:extLst>
          </p:cNvPr>
          <p:cNvSpPr/>
          <p:nvPr/>
        </p:nvSpPr>
        <p:spPr>
          <a:xfrm>
            <a:off x="17987243" y="3326351"/>
            <a:ext cx="2234038" cy="2234038"/>
          </a:xfrm>
          <a:prstGeom prst="blockArc">
            <a:avLst>
              <a:gd name="adj1" fmla="val 3456188"/>
              <a:gd name="adj2" fmla="val 18688783"/>
              <a:gd name="adj3" fmla="val 1662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B9676A-BFC8-364B-AC24-FCBAC8C6D176}"/>
              </a:ext>
            </a:extLst>
          </p:cNvPr>
          <p:cNvSpPr txBox="1"/>
          <p:nvPr/>
        </p:nvSpPr>
        <p:spPr>
          <a:xfrm>
            <a:off x="20221281" y="3924542"/>
            <a:ext cx="191270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6600" b="1" dirty="0">
                <a:solidFill>
                  <a:schemeClr val="accent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75%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7F48AA-97A4-FF42-90B4-C7F9390ADC95}"/>
              </a:ext>
            </a:extLst>
          </p:cNvPr>
          <p:cNvSpPr txBox="1"/>
          <p:nvPr/>
        </p:nvSpPr>
        <p:spPr>
          <a:xfrm>
            <a:off x="1767040" y="5158619"/>
            <a:ext cx="1912704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6600" b="1" dirty="0">
                <a:solidFill>
                  <a:schemeClr val="accent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95%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88EC45C0-07C4-E349-B08C-F60D227D76A8}"/>
              </a:ext>
            </a:extLst>
          </p:cNvPr>
          <p:cNvSpPr txBox="1">
            <a:spLocks/>
          </p:cNvSpPr>
          <p:nvPr/>
        </p:nvSpPr>
        <p:spPr>
          <a:xfrm>
            <a:off x="1397135" y="7188592"/>
            <a:ext cx="5324109" cy="2482349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Patient safety measures derived from routinely collected hospital data is reviewed to compare indicators.</a:t>
            </a:r>
          </a:p>
          <a:p>
            <a:pPr algn="just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E35A7977-6B11-CB44-844B-B761A1B808CB}"/>
              </a:ext>
            </a:extLst>
          </p:cNvPr>
          <p:cNvSpPr txBox="1">
            <a:spLocks/>
          </p:cNvSpPr>
          <p:nvPr/>
        </p:nvSpPr>
        <p:spPr>
          <a:xfrm>
            <a:off x="17726835" y="6043140"/>
            <a:ext cx="5324109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Death Rate between Virginia and Georgia in-state facilities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6A273B-662B-8545-B5C4-B19336B58029}"/>
              </a:ext>
            </a:extLst>
          </p:cNvPr>
          <p:cNvSpPr txBox="1"/>
          <p:nvPr/>
        </p:nvSpPr>
        <p:spPr>
          <a:xfrm>
            <a:off x="4059189" y="338317"/>
            <a:ext cx="1537549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/>
              <a:t>Comparative Analysis of</a:t>
            </a:r>
          </a:p>
          <a:p>
            <a:pPr algn="ctr"/>
            <a:r>
              <a:rPr lang="en-US" sz="6600" b="1" dirty="0"/>
              <a:t> measures of Veterans Affairs Hospitals </a:t>
            </a:r>
          </a:p>
          <a:p>
            <a:pPr algn="ctr"/>
            <a:r>
              <a:rPr lang="en-US" sz="6600" b="1" dirty="0"/>
              <a:t>between the states of Georgia and Virginia.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3926A14E-04AD-3847-97E6-FFAE310441AB}"/>
              </a:ext>
            </a:extLst>
          </p:cNvPr>
          <p:cNvSpPr txBox="1">
            <a:spLocks/>
          </p:cNvSpPr>
          <p:nvPr/>
        </p:nvSpPr>
        <p:spPr>
          <a:xfrm>
            <a:off x="17481167" y="8104360"/>
            <a:ext cx="5324109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Re Admission-Rate between Virginia and Georgia in-state facilities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FA6DC09D-DFC3-AC46-94DE-336D424D1054}"/>
              </a:ext>
            </a:extLst>
          </p:cNvPr>
          <p:cNvSpPr txBox="1">
            <a:spLocks/>
          </p:cNvSpPr>
          <p:nvPr/>
        </p:nvSpPr>
        <p:spPr>
          <a:xfrm>
            <a:off x="13571928" y="10752680"/>
            <a:ext cx="10156752" cy="249260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This analysis, presents findings from dataset posted on Homeland Infrastructure Foundation-Level Data (HIFLD).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Veterans Health Administration Medical Facilities dataset includes Veteran Affairs hospitals, Veteran Affairs Residential Rehabilitation Treatment Programs (RRTP), Veteran Affairs Nursing Home Care Units (NHCU), and more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2774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5F2A7-28C2-2E49-8847-70C48E3AC985}"/>
              </a:ext>
            </a:extLst>
          </p:cNvPr>
          <p:cNvSpPr txBox="1"/>
          <p:nvPr/>
        </p:nvSpPr>
        <p:spPr>
          <a:xfrm>
            <a:off x="1508760" y="580840"/>
            <a:ext cx="209511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Patient Safety Measures </a:t>
            </a:r>
            <a:r>
              <a:rPr lang="en-US" sz="1600" b="1" dirty="0"/>
              <a:t>A Routinely Collected Hospital Data</a:t>
            </a:r>
            <a:endParaRPr lang="en-US" sz="1600" b="1" dirty="0">
              <a:solidFill>
                <a:schemeClr val="tx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088DA5-FEC8-434E-B23D-2CD3F9D97206}"/>
              </a:ext>
            </a:extLst>
          </p:cNvPr>
          <p:cNvSpPr txBox="1"/>
          <p:nvPr/>
        </p:nvSpPr>
        <p:spPr>
          <a:xfrm>
            <a:off x="5613526" y="1740639"/>
            <a:ext cx="13155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A potential preventability of the complication, and the ability of the indicator to identify medical error.</a:t>
            </a:r>
            <a:endParaRPr lang="en-US" sz="2200" spc="600" dirty="0">
              <a:solidFill>
                <a:schemeClr val="bg1">
                  <a:lumMod val="65000"/>
                </a:schemeClr>
              </a:solidFill>
              <a:latin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4" name="Graphic 3">
            <a:extLst>
              <a:ext uri="{FF2B5EF4-FFF2-40B4-BE49-F238E27FC236}">
                <a16:creationId xmlns:a16="http://schemas.microsoft.com/office/drawing/2014/main" id="{CE026EFC-C026-1545-806E-18CC8EEF8EA5}"/>
              </a:ext>
            </a:extLst>
          </p:cNvPr>
          <p:cNvGrpSpPr>
            <a:grpSpLocks noChangeAspect="1"/>
          </p:cNvGrpSpPr>
          <p:nvPr/>
        </p:nvGrpSpPr>
        <p:grpSpPr>
          <a:xfrm>
            <a:off x="2935033" y="2696198"/>
            <a:ext cx="2286000" cy="6858004"/>
            <a:chOff x="5922168" y="2912268"/>
            <a:chExt cx="342900" cy="1028700"/>
          </a:xfrm>
        </p:grpSpPr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9D17CA45-8829-0342-8396-04078CE69FB3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772B0E4F-D79E-894E-84B4-A5FD946D44D1}"/>
                </a:ext>
              </a:extLst>
            </p:cNvPr>
            <p:cNvSpPr/>
            <p:nvPr/>
          </p:nvSpPr>
          <p:spPr>
            <a:xfrm>
              <a:off x="5988768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E259EB5-F060-9943-AF70-8AC2172FA1D6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B5DF418-BC3C-1444-9D1F-5BCDA1D8F520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9" name="Graphic 3">
            <a:extLst>
              <a:ext uri="{FF2B5EF4-FFF2-40B4-BE49-F238E27FC236}">
                <a16:creationId xmlns:a16="http://schemas.microsoft.com/office/drawing/2014/main" id="{D539074C-7096-4847-A7A1-1CFA089309DB}"/>
              </a:ext>
            </a:extLst>
          </p:cNvPr>
          <p:cNvGrpSpPr>
            <a:grpSpLocks noChangeAspect="1"/>
          </p:cNvGrpSpPr>
          <p:nvPr/>
        </p:nvGrpSpPr>
        <p:grpSpPr>
          <a:xfrm>
            <a:off x="8354726" y="2696198"/>
            <a:ext cx="2286000" cy="6858004"/>
            <a:chOff x="5922168" y="2912268"/>
            <a:chExt cx="342900" cy="1028700"/>
          </a:xfrm>
        </p:grpSpPr>
        <p:sp>
          <p:nvSpPr>
            <p:cNvPr id="10" name="Freeform: Shape 10">
              <a:extLst>
                <a:ext uri="{FF2B5EF4-FFF2-40B4-BE49-F238E27FC236}">
                  <a16:creationId xmlns:a16="http://schemas.microsoft.com/office/drawing/2014/main" id="{429E71D7-C37B-4347-BF8F-94DDDCCB3BF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id="{3563E788-90E3-EB4A-BD35-2FF34443B9E2}"/>
                </a:ext>
              </a:extLst>
            </p:cNvPr>
            <p:cNvSpPr/>
            <p:nvPr/>
          </p:nvSpPr>
          <p:spPr>
            <a:xfrm>
              <a:off x="5988768" y="3498744"/>
              <a:ext cx="209550" cy="308874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21063480-93FD-DF4C-BFEC-C9FB82C742F2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FE0C409F-4BE0-2C4C-9768-C89DEA6217AD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4" name="Graphic 3">
            <a:extLst>
              <a:ext uri="{FF2B5EF4-FFF2-40B4-BE49-F238E27FC236}">
                <a16:creationId xmlns:a16="http://schemas.microsoft.com/office/drawing/2014/main" id="{B07F2F36-45EA-5F4F-B2D8-255584359AEC}"/>
              </a:ext>
            </a:extLst>
          </p:cNvPr>
          <p:cNvGrpSpPr>
            <a:grpSpLocks noChangeAspect="1"/>
          </p:cNvGrpSpPr>
          <p:nvPr/>
        </p:nvGrpSpPr>
        <p:grpSpPr>
          <a:xfrm>
            <a:off x="13760466" y="2696198"/>
            <a:ext cx="2286000" cy="6858004"/>
            <a:chOff x="5922168" y="2912268"/>
            <a:chExt cx="342900" cy="1028700"/>
          </a:xfrm>
        </p:grpSpPr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2CDB2C15-56F7-F54C-AB68-01FC19F9A84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16">
              <a:extLst>
                <a:ext uri="{FF2B5EF4-FFF2-40B4-BE49-F238E27FC236}">
                  <a16:creationId xmlns:a16="http://schemas.microsoft.com/office/drawing/2014/main" id="{BD2AA9E8-35D6-AF49-9EB8-A25C13656A3A}"/>
                </a:ext>
              </a:extLst>
            </p:cNvPr>
            <p:cNvSpPr/>
            <p:nvPr/>
          </p:nvSpPr>
          <p:spPr>
            <a:xfrm>
              <a:off x="5988768" y="3627207"/>
              <a:ext cx="209550" cy="180412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17">
              <a:extLst>
                <a:ext uri="{FF2B5EF4-FFF2-40B4-BE49-F238E27FC236}">
                  <a16:creationId xmlns:a16="http://schemas.microsoft.com/office/drawing/2014/main" id="{2AF300D0-4638-8B4F-88F2-BE5F02F56907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2BCDAAAA-8947-1247-B375-E4908F50243B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9" name="Graphic 3">
            <a:extLst>
              <a:ext uri="{FF2B5EF4-FFF2-40B4-BE49-F238E27FC236}">
                <a16:creationId xmlns:a16="http://schemas.microsoft.com/office/drawing/2014/main" id="{204A059B-9435-BF4C-AF21-91D80E5C73EF}"/>
              </a:ext>
            </a:extLst>
          </p:cNvPr>
          <p:cNvGrpSpPr>
            <a:grpSpLocks noChangeAspect="1"/>
          </p:cNvGrpSpPr>
          <p:nvPr/>
        </p:nvGrpSpPr>
        <p:grpSpPr>
          <a:xfrm>
            <a:off x="19166690" y="2696198"/>
            <a:ext cx="2286000" cy="6858004"/>
            <a:chOff x="5922168" y="2912268"/>
            <a:chExt cx="342900" cy="1028700"/>
          </a:xfrm>
        </p:grpSpPr>
        <p:sp>
          <p:nvSpPr>
            <p:cNvPr id="20" name="Freeform: Shape 20">
              <a:extLst>
                <a:ext uri="{FF2B5EF4-FFF2-40B4-BE49-F238E27FC236}">
                  <a16:creationId xmlns:a16="http://schemas.microsoft.com/office/drawing/2014/main" id="{22FA7597-F623-BE47-80ED-001B3AD11F87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1">
              <a:extLst>
                <a:ext uri="{FF2B5EF4-FFF2-40B4-BE49-F238E27FC236}">
                  <a16:creationId xmlns:a16="http://schemas.microsoft.com/office/drawing/2014/main" id="{3A8FEA81-8E54-0F45-96DA-39D10F4521A7}"/>
                </a:ext>
              </a:extLst>
            </p:cNvPr>
            <p:cNvSpPr/>
            <p:nvPr/>
          </p:nvSpPr>
          <p:spPr>
            <a:xfrm>
              <a:off x="5988768" y="3389830"/>
              <a:ext cx="209550" cy="417788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2">
              <a:extLst>
                <a:ext uri="{FF2B5EF4-FFF2-40B4-BE49-F238E27FC236}">
                  <a16:creationId xmlns:a16="http://schemas.microsoft.com/office/drawing/2014/main" id="{1B32EBCC-7C1E-2446-9CDB-47935F97ADE1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34C0B01E-29B2-DB45-91BF-0290D53F087C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5D457D3-86AE-B249-B453-3ECA267FA359}"/>
              </a:ext>
            </a:extLst>
          </p:cNvPr>
          <p:cNvSpPr txBox="1"/>
          <p:nvPr/>
        </p:nvSpPr>
        <p:spPr>
          <a:xfrm>
            <a:off x="2402055" y="10250702"/>
            <a:ext cx="3348802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Safety Measure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C7EDE83F-9AAA-FF41-B652-793E5E3C55B6}"/>
              </a:ext>
            </a:extLst>
          </p:cNvPr>
          <p:cNvSpPr txBox="1">
            <a:spLocks/>
          </p:cNvSpPr>
          <p:nvPr/>
        </p:nvSpPr>
        <p:spPr>
          <a:xfrm>
            <a:off x="1658312" y="10870888"/>
            <a:ext cx="4836260" cy="243105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These indicators serve as flags for potential quality problems (adverse events) rather than provide definitive measures of quality of care.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F308B-7D23-F748-9481-A6AB962DB158}"/>
              </a:ext>
            </a:extLst>
          </p:cNvPr>
          <p:cNvSpPr txBox="1"/>
          <p:nvPr/>
        </p:nvSpPr>
        <p:spPr>
          <a:xfrm>
            <a:off x="18988802" y="10250702"/>
            <a:ext cx="263065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Governance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E526B8FA-7A93-9547-A48E-E6BA3127486C}"/>
              </a:ext>
            </a:extLst>
          </p:cNvPr>
          <p:cNvSpPr txBox="1">
            <a:spLocks/>
          </p:cNvSpPr>
          <p:nvPr/>
        </p:nvSpPr>
        <p:spPr>
          <a:xfrm>
            <a:off x="17885995" y="10870888"/>
            <a:ext cx="4836260" cy="287989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dirty="0"/>
              <a:t>According to the AHRQ, these indicators are selected based on their ability to screen out conditions present on admission from conditions that develop after admission,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51C35D-3F28-414D-86BA-03A3C7F209DE}"/>
              </a:ext>
            </a:extLst>
          </p:cNvPr>
          <p:cNvSpPr txBox="1"/>
          <p:nvPr/>
        </p:nvSpPr>
        <p:spPr>
          <a:xfrm>
            <a:off x="8721316" y="10250702"/>
            <a:ext cx="1545616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Matrix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BA67354D-8331-9D4E-A8CB-AA12A8643B74}"/>
              </a:ext>
            </a:extLst>
          </p:cNvPr>
          <p:cNvSpPr txBox="1">
            <a:spLocks/>
          </p:cNvSpPr>
          <p:nvPr/>
        </p:nvSpPr>
        <p:spPr>
          <a:xfrm>
            <a:off x="7075986" y="10870888"/>
            <a:ext cx="4836260" cy="25049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/>
              <a:t>The PSI module contains 11 hospital-level indicators that reflect the quality of care provided by hospitals. </a:t>
            </a:r>
          </a:p>
          <a:p>
            <a:pPr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233B93-BC53-644B-BF04-F6ACD04C3FA0}"/>
              </a:ext>
            </a:extLst>
          </p:cNvPr>
          <p:cNvSpPr txBox="1"/>
          <p:nvPr/>
        </p:nvSpPr>
        <p:spPr>
          <a:xfrm>
            <a:off x="13757936" y="10250702"/>
            <a:ext cx="228780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Data Used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D0E6ECF-6011-E341-8108-9B0368BBDDE6}"/>
              </a:ext>
            </a:extLst>
          </p:cNvPr>
          <p:cNvSpPr txBox="1">
            <a:spLocks/>
          </p:cNvSpPr>
          <p:nvPr/>
        </p:nvSpPr>
        <p:spPr>
          <a:xfrm>
            <a:off x="12483702" y="10870888"/>
            <a:ext cx="4836260" cy="25049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Dataset for the Patient Safety Indicator (PSI) module for the range of October 2012 to September 2015.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9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3959E4-FFC6-124F-9325-32389AEB11C0}"/>
              </a:ext>
            </a:extLst>
          </p:cNvPr>
          <p:cNvSpPr txBox="1"/>
          <p:nvPr/>
        </p:nvSpPr>
        <p:spPr>
          <a:xfrm>
            <a:off x="2930768" y="619797"/>
            <a:ext cx="18040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Average of Patient Safety Indicators Rank by Hospitals in Georgia and Virginia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D7A1A-3B9F-5C40-A540-778E4FA8CFC2}"/>
              </a:ext>
            </a:extLst>
          </p:cNvPr>
          <p:cNvSpPr txBox="1"/>
          <p:nvPr/>
        </p:nvSpPr>
        <p:spPr>
          <a:xfrm>
            <a:off x="17968793" y="2586610"/>
            <a:ext cx="21291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Objective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097FB96-87E5-EF43-B982-08133DE7900B}"/>
              </a:ext>
            </a:extLst>
          </p:cNvPr>
          <p:cNvSpPr txBox="1">
            <a:spLocks/>
          </p:cNvSpPr>
          <p:nvPr/>
        </p:nvSpPr>
        <p:spPr>
          <a:xfrm>
            <a:off x="17962270" y="3067006"/>
            <a:ext cx="5271042" cy="243105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Compare Patient Safety Indicator Ranks between different measures. Calculate rank for each measure by hospital and the average PSI overall by hospital.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4914B3-DE2F-1F4D-BA72-6EE83786BCEF}"/>
              </a:ext>
            </a:extLst>
          </p:cNvPr>
          <p:cNvSpPr txBox="1"/>
          <p:nvPr/>
        </p:nvSpPr>
        <p:spPr>
          <a:xfrm>
            <a:off x="17968793" y="6057693"/>
            <a:ext cx="5271042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endParaRPr lang="en-US" sz="2800" b="1" dirty="0">
              <a:solidFill>
                <a:schemeClr val="tx2"/>
              </a:solidFill>
              <a:latin typeface="Open Sans" panose="020B0606030504020204" pitchFamily="34" charset="0"/>
              <a:ea typeface="League Spartan" charset="0"/>
              <a:cs typeface="Open Sans" panose="020B0606030504020204" pitchFamily="34" charset="0"/>
            </a:endParaRP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A4C8AC4-2AD4-4A4E-BF46-DBDBF107844D}"/>
              </a:ext>
            </a:extLst>
          </p:cNvPr>
          <p:cNvSpPr txBox="1">
            <a:spLocks/>
          </p:cNvSpPr>
          <p:nvPr/>
        </p:nvSpPr>
        <p:spPr>
          <a:xfrm>
            <a:off x="17962270" y="7270454"/>
            <a:ext cx="4852010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Data-frames, ranks, horizontal bars (</a:t>
            </a:r>
            <a:r>
              <a:rPr lang="en-US" dirty="0" err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barh</a:t>
            </a: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 and adding labels to each bar applying ax1.  </a:t>
            </a: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B9CC63FF-F1B0-437D-BA3D-F40B3012E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6424" y="6705599"/>
            <a:ext cx="8023225" cy="802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D703FE-B1B8-C749-AB40-F0117F51E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60" y="2330450"/>
            <a:ext cx="6146800" cy="72263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5902A8B-FEAD-3440-80E6-B9EF3D928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530" y="2082424"/>
            <a:ext cx="5969000" cy="7543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DA5943-1C8B-3146-ABE5-08B4FB850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1071" y="2246607"/>
            <a:ext cx="5600700" cy="745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269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TIFY - Cool2 - Light">
      <a:dk1>
        <a:srgbClr val="08273C"/>
      </a:dk1>
      <a:lt1>
        <a:srgbClr val="FFFFFF"/>
      </a:lt1>
      <a:dk2>
        <a:srgbClr val="03121A"/>
      </a:dk2>
      <a:lt2>
        <a:srgbClr val="FFFFFF"/>
      </a:lt2>
      <a:accent1>
        <a:srgbClr val="021E49"/>
      </a:accent1>
      <a:accent2>
        <a:srgbClr val="29486D"/>
      </a:accent2>
      <a:accent3>
        <a:srgbClr val="356689"/>
      </a:accent3>
      <a:accent4>
        <a:srgbClr val="0D6A90"/>
      </a:accent4>
      <a:accent5>
        <a:srgbClr val="88BBD7"/>
      </a:accent5>
      <a:accent6>
        <a:srgbClr val="363636"/>
      </a:accent6>
      <a:hlink>
        <a:srgbClr val="CA6C48"/>
      </a:hlink>
      <a:folHlink>
        <a:srgbClr val="FF253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5CA482B0C84A49BFD04FBF6C516ED0" ma:contentTypeVersion="13" ma:contentTypeDescription="Create a new document." ma:contentTypeScope="" ma:versionID="9e7c2f19ffe1c9f8b4ee9e9b9bd10222">
  <xsd:schema xmlns:xsd="http://www.w3.org/2001/XMLSchema" xmlns:xs="http://www.w3.org/2001/XMLSchema" xmlns:p="http://schemas.microsoft.com/office/2006/metadata/properties" xmlns:ns3="3d640458-0ff2-491d-be55-8193630c387a" xmlns:ns4="16db5a2e-1886-416f-9c3d-8919acaf8787" targetNamespace="http://schemas.microsoft.com/office/2006/metadata/properties" ma:root="true" ma:fieldsID="d5838f39a213b8bd8eeaaec9d1929411" ns3:_="" ns4:_="">
    <xsd:import namespace="3d640458-0ff2-491d-be55-8193630c387a"/>
    <xsd:import namespace="16db5a2e-1886-416f-9c3d-8919acaf878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OCR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640458-0ff2-491d-be55-8193630c387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b5a2e-1886-416f-9c3d-8919acaf87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F14AAF2-4A4B-44B8-AD13-95DE9A02FA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d640458-0ff2-491d-be55-8193630c387a"/>
    <ds:schemaRef ds:uri="16db5a2e-1886-416f-9c3d-8919acaf87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CEB757D-D0DA-41AA-A3F3-4C1B07D351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1DE33A7-54C8-485A-BC60-42AC2997D85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{9BB6B025-EE7B-B14D-8EC8-5D2DE61B865A}tf16401378</Template>
  <TotalTime>84612</TotalTime>
  <Words>274</Words>
  <Application>Microsoft Macintosh PowerPoint</Application>
  <PresentationFormat>Custom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Open Sans</vt:lpstr>
      <vt:lpstr>Open Sans Light</vt:lpstr>
      <vt:lpstr>Office Theme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Maria Bellera Laya</dc:creator>
  <cp:keywords/>
  <dc:description/>
  <cp:lastModifiedBy>izookeper always</cp:lastModifiedBy>
  <cp:revision>15177</cp:revision>
  <dcterms:created xsi:type="dcterms:W3CDTF">2014-11-12T21:47:38Z</dcterms:created>
  <dcterms:modified xsi:type="dcterms:W3CDTF">2021-08-03T00:18:46Z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0x010100B65CA482B0C84A49BFD04FBF6C516ED0</vt:lpwstr>
  </property>
</Properties>
</file>